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66" r:id="rId4"/>
    <p:sldId id="265" r:id="rId5"/>
    <p:sldId id="272" r:id="rId6"/>
    <p:sldId id="276" r:id="rId7"/>
    <p:sldId id="278" r:id="rId8"/>
    <p:sldId id="279" r:id="rId9"/>
    <p:sldId id="271" r:id="rId10"/>
    <p:sldId id="280" r:id="rId11"/>
    <p:sldId id="281" r:id="rId12"/>
    <p:sldId id="283" r:id="rId13"/>
    <p:sldId id="284" r:id="rId14"/>
    <p:sldId id="264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6" d="100"/>
          <a:sy n="86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68E5A-30FD-4E51-A0B6-51BFD4E7F148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D8E0A-E743-40B2-86E6-8913EFEB0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32E73-AE0C-444E-B811-266B914132CD}" type="slidenum">
              <a:rPr lang="en-GB"/>
              <a:pPr/>
              <a:t>14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34554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5774-8E70-4FD9-9C82-20E65BB9F6FD}" type="datetimeFigureOut">
              <a:rPr lang="en-US" smtClean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E543-F5A6-40E5-8292-B59C86A2C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Arial Narrow" pitchFamily="34" charset="0"/>
              </a:rPr>
              <a:t>Pulmonary Function Test</a:t>
            </a:r>
          </a:p>
          <a:p>
            <a:pPr algn="ctr"/>
            <a:r>
              <a:rPr lang="en-US" sz="8000" b="1" dirty="0" smtClean="0">
                <a:latin typeface="Arial Narrow" pitchFamily="34" charset="0"/>
              </a:rPr>
              <a:t>Spirometry </a:t>
            </a:r>
            <a:endParaRPr lang="en-US" sz="8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/>
              <a:t>N</a:t>
            </a:r>
            <a:r>
              <a:rPr lang="en-US" b="1" dirty="0" smtClean="0"/>
              <a:t>ormal </a:t>
            </a:r>
            <a:r>
              <a:rPr lang="en-US" b="1" dirty="0" err="1"/>
              <a:t>spirogram</a:t>
            </a:r>
            <a:endParaRPr lang="en-US" dirty="0"/>
          </a:p>
        </p:txBody>
      </p:sp>
      <p:pic>
        <p:nvPicPr>
          <p:cNvPr id="1026" name="Image198" descr="image35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172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23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/>
              <a:t>restrictive pattern of </a:t>
            </a:r>
            <a:r>
              <a:rPr lang="en-US" b="1" dirty="0" err="1"/>
              <a:t>spirogram</a:t>
            </a:r>
            <a:endParaRPr lang="en-US" dirty="0"/>
          </a:p>
        </p:txBody>
      </p:sp>
      <p:pic>
        <p:nvPicPr>
          <p:cNvPr id="2050" name="Image214" descr="image4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5994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89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b="1" dirty="0"/>
              <a:t>obstructive pattern of </a:t>
            </a:r>
            <a:r>
              <a:rPr lang="en-US" b="1" dirty="0" err="1"/>
              <a:t>spirogram</a:t>
            </a:r>
            <a:endParaRPr lang="en-US" dirty="0"/>
          </a:p>
        </p:txBody>
      </p:sp>
      <p:pic>
        <p:nvPicPr>
          <p:cNvPr id="4098" name="Image215" descr="image4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781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18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087562"/>
          </a:xfrm>
        </p:spPr>
        <p:txBody>
          <a:bodyPr>
            <a:normAutofit/>
          </a:bodyPr>
          <a:lstStyle/>
          <a:p>
            <a:r>
              <a:rPr lang="en-US" b="1" dirty="0"/>
              <a:t>combined (restrictive and obstructive) pattern of</a:t>
            </a:r>
            <a:r>
              <a:rPr lang="en-US" dirty="0"/>
              <a:t> </a:t>
            </a:r>
            <a:r>
              <a:rPr lang="en-US" b="1" dirty="0" err="1"/>
              <a:t>spirogram</a:t>
            </a:r>
            <a:endParaRPr lang="en-US" dirty="0"/>
          </a:p>
        </p:txBody>
      </p:sp>
      <p:pic>
        <p:nvPicPr>
          <p:cNvPr id="5123" name="Image224" descr="image45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543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72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lung volumes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Height and built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posture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Ethnic group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 diseases (obstructive and restrictive lung diseases</a:t>
            </a:r>
            <a:r>
              <a:rPr lang="en-GB" sz="3600" dirty="0" smtClean="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pirometry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simplest and most frequently used method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meausre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pulmonary function in human, it is a measure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lung volume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Spirometer measures the volume and flow rate of forcefully expired air after deep breath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5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898525" lvl="3" indent="-898525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US" sz="4000" kern="0" dirty="0">
                <a:latin typeface="Verdana" panose="020B0604030504040204" pitchFamily="34" charset="0"/>
                <a:cs typeface="Arial" panose="020B0604020202020204" pitchFamily="34" charset="0"/>
              </a:rPr>
              <a:t>1) </a:t>
            </a:r>
            <a:r>
              <a:rPr lang="en-US" sz="4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</a:t>
            </a:r>
          </a:p>
          <a:p>
            <a:pPr marL="1262063" lvl="3" indent="-695325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US" sz="40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Obstructive pulmonary diseases (bronchial asthma)</a:t>
            </a:r>
          </a:p>
          <a:p>
            <a:pPr marL="1262063" lvl="3" indent="-695325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US" sz="40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Restrictive pulmonary disease (pulmonary fibrosis)</a:t>
            </a:r>
          </a:p>
          <a:p>
            <a:pPr marL="1262063" lvl="3" indent="-1262063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US" sz="40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2) Follow up of patients</a:t>
            </a:r>
            <a:endParaRPr lang="en-AU" sz="4000" kern="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Spirometery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5867400"/>
          </a:xfrm>
        </p:spPr>
        <p:txBody>
          <a:bodyPr>
            <a:normAutofit/>
          </a:bodyPr>
          <a:lstStyle/>
          <a:p>
            <a:pPr marL="566738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ethod used for measurement of </a:t>
            </a:r>
            <a:r>
              <a:rPr lang="en-GB" sz="28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spirometric</a:t>
            </a:r>
            <a:r>
              <a:rPr lang="en-GB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parameters.</a:t>
            </a:r>
          </a:p>
          <a:p>
            <a:pPr marL="1262063" lvl="3" indent="-695325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GB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FEV1(Forced expiratory volume in the first second</a:t>
            </a:r>
            <a:r>
              <a:rPr lang="en-GB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volume of air expired forcefully in the first second after maximum inspiration</a:t>
            </a:r>
            <a:endParaRPr lang="en-GB" sz="2800" kern="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1262063" lvl="3" indent="-695325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GB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FVC </a:t>
            </a:r>
            <a:r>
              <a:rPr lang="en-GB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(forced vital capacity):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maximum volume of air expired forcefully after maximum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inspiration, </a:t>
            </a:r>
            <a:endParaRPr lang="en-GB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138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FEV1</a:t>
            </a:r>
            <a:endParaRPr lang="en-GB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3138" lvl="3" indent="-406400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GB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FEV1% = --------  </a:t>
            </a:r>
            <a:r>
              <a:rPr lang="en-GB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100</a:t>
            </a:r>
          </a:p>
          <a:p>
            <a:pPr marL="338138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FVC</a:t>
            </a:r>
            <a:endParaRPr lang="en-GB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2" descr="C:\Users\HP\AppData\Local\Temp\Rar$DI09.566\IMG-20180917-WA00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1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Procedure </a:t>
            </a:r>
            <a:r>
              <a:rPr lang="en-US" b="1" dirty="0"/>
              <a:t>of spirometry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Spirometry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usually required 15 minutes in especial quite room.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Spirometry done in sitting position after a resting period of 10-15 minutes.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Spirometer turns on to keep its temperature at room temperature.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data (age, sex, date of birth height, body weight, and ethnicity) are entered through spirometer keyboard.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disposable mouthpiece is inserted into mini flow-meter mouthpiece holder.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nasal clip is putted on person nose to ensure that all air is expired into the spirometer.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Instructed the person to take maximum deep inhalation then expel the air forcefully and as fast as possible into mini flow-meter mouthpiece holder of spirometer.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test is repeated three times and the best results is recorded (International American Thoracic society ATS and European respiratory society ERS).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0" lvl="3" indent="0" defTabSz="685800">
              <a:lnSpc>
                <a:spcPct val="120000"/>
              </a:lnSpc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3200" kern="0" dirty="0" smtClean="0">
                <a:latin typeface="Verdana" panose="020B0604030504040204" pitchFamily="34" charset="0"/>
              </a:rPr>
              <a:t> </a:t>
            </a:r>
            <a:r>
              <a:rPr lang="en-GB" sz="3200" b="1" kern="0" dirty="0">
                <a:latin typeface="Verdana" panose="020B0604030504040204" pitchFamily="34" charset="0"/>
              </a:rPr>
              <a:t>Find out FEV1%</a:t>
            </a:r>
            <a:endParaRPr lang="en-GB" sz="3200" b="1" kern="0" dirty="0">
              <a:latin typeface="Times New Roman"/>
              <a:cs typeface="Times New Roman"/>
            </a:endParaRPr>
          </a:p>
          <a:p>
            <a:pPr marL="566738" lvl="3" indent="0" defTabSz="685800">
              <a:lnSpc>
                <a:spcPct val="120000"/>
              </a:lnSpc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2800" kern="0" dirty="0" smtClean="0">
                <a:latin typeface="Verdana" panose="020B0604030504040204" pitchFamily="34" charset="0"/>
              </a:rPr>
              <a:t>                   FEV1</a:t>
            </a:r>
            <a:endParaRPr lang="en-GB" sz="2800" kern="0" dirty="0">
              <a:latin typeface="Verdana" panose="020B0604030504040204" pitchFamily="34" charset="0"/>
            </a:endParaRPr>
          </a:p>
          <a:p>
            <a:pPr marL="973138" lvl="3" indent="-406400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GB" sz="2800" kern="0" dirty="0">
                <a:latin typeface="Verdana" panose="020B0604030504040204" pitchFamily="34" charset="0"/>
              </a:rPr>
              <a:t> FEV1% = --------  </a:t>
            </a:r>
            <a:r>
              <a:rPr lang="en-GB" sz="2800" kern="0" dirty="0">
                <a:latin typeface="Verdana" panose="020B0604030504040204" pitchFamily="34" charset="0"/>
                <a:sym typeface="Symbol" panose="05050102010706020507" pitchFamily="18" charset="2"/>
              </a:rPr>
              <a:t> </a:t>
            </a:r>
            <a:r>
              <a:rPr lang="en-GB" sz="2800" kern="0" dirty="0" smtClean="0">
                <a:latin typeface="Verdana" panose="020B0604030504040204" pitchFamily="34" charset="0"/>
                <a:sym typeface="Symbol" panose="05050102010706020507" pitchFamily="18" charset="2"/>
              </a:rPr>
              <a:t>100</a:t>
            </a:r>
            <a:endParaRPr lang="en-GB" sz="2800" kern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marL="338138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2800" kern="0" dirty="0">
                <a:latin typeface="Verdana" panose="020B0604030504040204" pitchFamily="34" charset="0"/>
                <a:sym typeface="Symbol" panose="05050102010706020507" pitchFamily="18" charset="2"/>
              </a:rPr>
              <a:t>                    </a:t>
            </a:r>
            <a:r>
              <a:rPr lang="en-GB" sz="2800" kern="0" dirty="0" smtClean="0">
                <a:latin typeface="Verdana" panose="020B0604030504040204" pitchFamily="34" charset="0"/>
                <a:sym typeface="Symbol" panose="05050102010706020507" pitchFamily="18" charset="2"/>
              </a:rPr>
              <a:t> FVC</a:t>
            </a:r>
          </a:p>
          <a:p>
            <a:pPr marL="0" lvl="3" indent="0" defTabSz="685800">
              <a:lnSpc>
                <a:spcPct val="120000"/>
              </a:lnSpc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2800" kern="0" dirty="0" smtClean="0">
                <a:latin typeface="Verdana" panose="020B0604030504040204" pitchFamily="34" charset="0"/>
                <a:sym typeface="Symbol" panose="05050102010706020507" pitchFamily="18" charset="2"/>
              </a:rPr>
              <a:t>   In </a:t>
            </a:r>
            <a:r>
              <a:rPr lang="en-GB" sz="2800" kern="0" dirty="0">
                <a:latin typeface="Verdana" panose="020B0604030504040204" pitchFamily="34" charset="0"/>
                <a:sym typeface="Symbol" panose="05050102010706020507" pitchFamily="18" charset="2"/>
              </a:rPr>
              <a:t>normal subject the </a:t>
            </a:r>
            <a:r>
              <a:rPr lang="en-GB" sz="2800" kern="0" dirty="0" smtClean="0">
                <a:latin typeface="Verdana" panose="020B0604030504040204" pitchFamily="34" charset="0"/>
                <a:sym typeface="Symbol" panose="05050102010706020507" pitchFamily="18" charset="2"/>
              </a:rPr>
              <a:t>FEV1/FEV%  &gt;70</a:t>
            </a:r>
            <a:endParaRPr lang="en-GB" sz="3200" kern="0" dirty="0" smtClean="0">
              <a:latin typeface="Verdana" panose="020B0604030504040204" pitchFamily="34" charset="0"/>
            </a:endParaRPr>
          </a:p>
          <a:p>
            <a:pPr marL="0" lvl="3" indent="0" defTabSz="685800">
              <a:lnSpc>
                <a:spcPct val="120000"/>
              </a:lnSpc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endParaRPr lang="en-GB" sz="3200" b="1" kern="0" dirty="0" smtClean="0">
              <a:latin typeface="Verdana" panose="020B0604030504040204" pitchFamily="34" charset="0"/>
            </a:endParaRPr>
          </a:p>
          <a:p>
            <a:pPr marL="0" lvl="3" indent="0" defTabSz="685800">
              <a:lnSpc>
                <a:spcPct val="120000"/>
              </a:lnSpc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3200" b="1" kern="0" dirty="0" smtClean="0">
                <a:latin typeface="Verdana" panose="020B0604030504040204" pitchFamily="34" charset="0"/>
              </a:rPr>
              <a:t>Find </a:t>
            </a:r>
            <a:r>
              <a:rPr lang="en-GB" sz="3200" b="1" kern="0" dirty="0">
                <a:latin typeface="Verdana" panose="020B0604030504040204" pitchFamily="34" charset="0"/>
              </a:rPr>
              <a:t>out FVC%</a:t>
            </a:r>
          </a:p>
          <a:p>
            <a:pPr marL="898525" lvl="3" indent="-898525" defTabSz="685800">
              <a:lnSpc>
                <a:spcPct val="120000"/>
              </a:lnSpc>
              <a:buClr>
                <a:srgbClr val="CC0000"/>
              </a:buClr>
              <a:buSzPct val="150000"/>
              <a:tabLst>
                <a:tab pos="114300" algn="l"/>
              </a:tabLst>
              <a:defRPr/>
            </a:pPr>
            <a:endParaRPr lang="en-GB" sz="3200" kern="0" dirty="0">
              <a:latin typeface="Verdana" panose="020B0604030504040204" pitchFamily="34" charset="0"/>
            </a:endParaRPr>
          </a:p>
          <a:p>
            <a:pPr marL="0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3200" kern="0" dirty="0">
                <a:latin typeface="Verdana" panose="020B0604030504040204" pitchFamily="34" charset="0"/>
              </a:rPr>
              <a:t>                       Measured FVC</a:t>
            </a:r>
          </a:p>
          <a:p>
            <a:pPr marL="0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3200" kern="0" dirty="0">
                <a:latin typeface="Verdana" panose="020B0604030504040204" pitchFamily="34" charset="0"/>
              </a:rPr>
              <a:t>         FVC%= --------------------- </a:t>
            </a:r>
            <a:r>
              <a:rPr lang="en-GB" sz="3200" kern="0" dirty="0">
                <a:latin typeface="Verdana" panose="020B0604030504040204" pitchFamily="34" charset="0"/>
                <a:sym typeface="Symbol" panose="05050102010706020507" pitchFamily="18" charset="2"/>
              </a:rPr>
              <a:t> 100</a:t>
            </a:r>
            <a:endParaRPr lang="en-GB" sz="3200" kern="0" dirty="0">
              <a:latin typeface="Verdana" panose="020B0604030504040204" pitchFamily="34" charset="0"/>
            </a:endParaRPr>
          </a:p>
          <a:p>
            <a:pPr marL="0" lvl="3" indent="0" defTabSz="685800">
              <a:buClr>
                <a:srgbClr val="CC0000"/>
              </a:buClr>
              <a:buSzPct val="150000"/>
              <a:buNone/>
              <a:tabLst>
                <a:tab pos="114300" algn="l"/>
              </a:tabLst>
              <a:defRPr/>
            </a:pPr>
            <a:r>
              <a:rPr lang="en-GB" sz="3200" kern="0" dirty="0">
                <a:latin typeface="Verdana" panose="020B0604030504040204" pitchFamily="34" charset="0"/>
              </a:rPr>
              <a:t>                        Predicted FVC</a:t>
            </a:r>
            <a:endParaRPr lang="en-GB" sz="3600" kern="0" dirty="0">
              <a:latin typeface="Verdana" panose="020B0604030504040204" pitchFamily="34" charset="0"/>
            </a:endParaRPr>
          </a:p>
          <a:p>
            <a:pPr marL="1262063" lvl="3" indent="-695325" defTabSz="685800">
              <a:buClr>
                <a:srgbClr val="CC0000"/>
              </a:buClr>
              <a:buSzPct val="150000"/>
              <a:buFont typeface="Wingdings 2" panose="05020102010507070707" pitchFamily="18" charset="2"/>
              <a:buChar char="E"/>
              <a:tabLst>
                <a:tab pos="114300" algn="l"/>
              </a:tabLst>
              <a:defRPr/>
            </a:pPr>
            <a:r>
              <a:rPr lang="en-GB" sz="2800" kern="0" dirty="0">
                <a:latin typeface="Verdana" panose="020B0604030504040204" pitchFamily="34" charset="0"/>
                <a:sym typeface="Symbol" panose="05050102010706020507" pitchFamily="18" charset="2"/>
              </a:rPr>
              <a:t>In normal subject  FVC%  ≥ 80%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7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estrictive 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pulmonary </a:t>
            </a:r>
            <a:r>
              <a:rPr lang="en-US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marL="0" indent="0">
              <a:buNone/>
            </a:pPr>
            <a:r>
              <a:rPr lang="en-US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considered when FVC%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and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FEV1/FVC is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(&gt;70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bstructive 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pulmonary disease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considered when FVC% is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(&gt;80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and FEV1/FVC is reduced to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ombined 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(restrictive and obstructive) pulmonary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is considered when both FVC% and FEV1/FVC are reduced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7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2117" y="966355"/>
            <a:ext cx="1683328" cy="5078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FEV1%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210791" y="966355"/>
            <a:ext cx="1802823" cy="5078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FVC%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57900" y="945573"/>
            <a:ext cx="2358737" cy="5078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Condition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78681" y="2758791"/>
            <a:ext cx="2337956" cy="5078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Obstructive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210792" y="2826330"/>
            <a:ext cx="1761259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Normal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75358" y="2831526"/>
            <a:ext cx="1719697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Reduced</a:t>
            </a:r>
            <a:r>
              <a:rPr lang="en-US" sz="2400" kern="0" dirty="0">
                <a:latin typeface="Verdana" panose="020B0604030504040204" pitchFamily="34" charset="0"/>
              </a:rPr>
              <a:t> </a:t>
            </a:r>
            <a:endParaRPr lang="en-AU" sz="2400" kern="0" dirty="0">
              <a:latin typeface="Verdana" panose="020B0604030504040204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4186" y="3751121"/>
            <a:ext cx="1704110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Normal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15050" y="3745925"/>
            <a:ext cx="2301587" cy="5078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Restrictive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33794" y="4753842"/>
            <a:ext cx="1730087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Reduced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231573" y="4774624"/>
            <a:ext cx="1719697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Reduced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156613" y="4800601"/>
            <a:ext cx="2306783" cy="5078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Combined 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226377" y="3771902"/>
            <a:ext cx="1719697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kern="0" dirty="0">
                <a:latin typeface="Verdana" panose="020B0604030504040204" pitchFamily="34" charset="0"/>
              </a:rPr>
              <a:t>Reduced</a:t>
            </a:r>
            <a:r>
              <a:rPr lang="en-US" sz="2400" kern="0" dirty="0">
                <a:latin typeface="Verdana" panose="020B0604030504040204" pitchFamily="34" charset="0"/>
              </a:rPr>
              <a:t> </a:t>
            </a:r>
            <a:endParaRPr lang="en-AU" sz="2400" kern="0" dirty="0">
              <a:latin typeface="Verdana" panose="020B0604030504040204" pitchFamily="34" charset="0"/>
            </a:endParaRPr>
          </a:p>
        </p:txBody>
      </p:sp>
      <p:sp>
        <p:nvSpPr>
          <p:cNvPr id="15" name="سهم إلى اليمين 14"/>
          <p:cNvSpPr/>
          <p:nvPr/>
        </p:nvSpPr>
        <p:spPr bwMode="auto">
          <a:xfrm>
            <a:off x="5221432" y="2852306"/>
            <a:ext cx="654627" cy="280555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rtl="1" fontAlgn="base">
              <a:spcBef>
                <a:spcPct val="0"/>
              </a:spcBef>
              <a:spcAft>
                <a:spcPct val="0"/>
              </a:spcAft>
            </a:pPr>
            <a:endParaRPr lang="en-AU" sz="135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سهم إلى اليمين 15"/>
          <p:cNvSpPr/>
          <p:nvPr/>
        </p:nvSpPr>
        <p:spPr bwMode="auto">
          <a:xfrm>
            <a:off x="5226628" y="3823856"/>
            <a:ext cx="654627" cy="280555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rtl="1" fontAlgn="base">
              <a:spcBef>
                <a:spcPct val="0"/>
              </a:spcBef>
              <a:spcAft>
                <a:spcPct val="0"/>
              </a:spcAft>
            </a:pPr>
            <a:endParaRPr lang="en-AU" sz="135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سهم إلى اليمين 16"/>
          <p:cNvSpPr/>
          <p:nvPr/>
        </p:nvSpPr>
        <p:spPr bwMode="auto">
          <a:xfrm>
            <a:off x="5200650" y="4842163"/>
            <a:ext cx="654627" cy="280555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rtl="1" fontAlgn="base">
              <a:spcBef>
                <a:spcPct val="0"/>
              </a:spcBef>
              <a:spcAft>
                <a:spcPct val="0"/>
              </a:spcAft>
            </a:pPr>
            <a:endParaRPr lang="en-AU" sz="135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مربع نص 5"/>
          <p:cNvSpPr txBox="1"/>
          <p:nvPr/>
        </p:nvSpPr>
        <p:spPr>
          <a:xfrm>
            <a:off x="244186" y="1839193"/>
            <a:ext cx="1761259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Normal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19" name="مربع نص 5"/>
          <p:cNvSpPr txBox="1"/>
          <p:nvPr/>
        </p:nvSpPr>
        <p:spPr>
          <a:xfrm>
            <a:off x="3184815" y="1839193"/>
            <a:ext cx="1761259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Normal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20" name="مربع نص 5"/>
          <p:cNvSpPr txBox="1"/>
          <p:nvPr/>
        </p:nvSpPr>
        <p:spPr>
          <a:xfrm>
            <a:off x="6078681" y="1806448"/>
            <a:ext cx="2337956" cy="5078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kern="0" dirty="0">
                <a:latin typeface="Verdana" panose="020B0604030504040204" pitchFamily="34" charset="0"/>
              </a:rPr>
              <a:t>Normal </a:t>
            </a:r>
            <a:endParaRPr lang="en-AU" sz="2700" kern="0" dirty="0">
              <a:latin typeface="Verdana" panose="020B0604030504040204" pitchFamily="34" charset="0"/>
            </a:endParaRPr>
          </a:p>
        </p:txBody>
      </p:sp>
      <p:sp>
        <p:nvSpPr>
          <p:cNvPr id="21" name="سهم إلى اليمين 14"/>
          <p:cNvSpPr/>
          <p:nvPr/>
        </p:nvSpPr>
        <p:spPr bwMode="auto">
          <a:xfrm>
            <a:off x="5226628" y="1941288"/>
            <a:ext cx="654627" cy="280555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rtl="1" fontAlgn="base">
              <a:spcBef>
                <a:spcPct val="0"/>
              </a:spcBef>
              <a:spcAft>
                <a:spcPct val="0"/>
              </a:spcAft>
            </a:pPr>
            <a:endParaRPr lang="en-AU" sz="135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</TotalTime>
  <Words>449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Symbol</vt:lpstr>
      <vt:lpstr>Times New Roman</vt:lpstr>
      <vt:lpstr>Verdana</vt:lpstr>
      <vt:lpstr>Wingdings 2</vt:lpstr>
      <vt:lpstr>Office Theme</vt:lpstr>
      <vt:lpstr>PowerPoint Presentation</vt:lpstr>
      <vt:lpstr>Spirometry</vt:lpstr>
      <vt:lpstr>PowerPoint Presentation</vt:lpstr>
      <vt:lpstr>Spirometery</vt:lpstr>
      <vt:lpstr>PowerPoint Presentation</vt:lpstr>
      <vt:lpstr> Procedure of spirometry </vt:lpstr>
      <vt:lpstr>PowerPoint Presentation</vt:lpstr>
      <vt:lpstr>PowerPoint Presentation</vt:lpstr>
      <vt:lpstr>PowerPoint Presentation</vt:lpstr>
      <vt:lpstr>Normal spirogram</vt:lpstr>
      <vt:lpstr>restrictive pattern of spirogram</vt:lpstr>
      <vt:lpstr>obstructive pattern of spirogram</vt:lpstr>
      <vt:lpstr>combined (restrictive and obstructive) pattern of spirogram</vt:lpstr>
      <vt:lpstr>Factors affecting lung volumes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AHC</cp:lastModifiedBy>
  <cp:revision>42</cp:revision>
  <dcterms:created xsi:type="dcterms:W3CDTF">2015-03-28T19:35:42Z</dcterms:created>
  <dcterms:modified xsi:type="dcterms:W3CDTF">2021-01-25T06:42:17Z</dcterms:modified>
</cp:coreProperties>
</file>